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&amp;ehk=7WcOCm1rOMmltk" ContentType="image/jpeg"/>
  <Default Extension="emf" ContentType="image/x-emf"/>
  <Default Extension="tiff" ContentType="image/tif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7" r:id="rId3"/>
    <p:sldId id="295" r:id="rId4"/>
    <p:sldId id="281" r:id="rId5"/>
    <p:sldId id="286" r:id="rId6"/>
    <p:sldId id="282" r:id="rId7"/>
    <p:sldId id="283" r:id="rId8"/>
    <p:sldId id="284" r:id="rId9"/>
    <p:sldId id="287" r:id="rId10"/>
    <p:sldId id="289" r:id="rId11"/>
    <p:sldId id="290" r:id="rId12"/>
    <p:sldId id="291" r:id="rId13"/>
    <p:sldId id="294" r:id="rId14"/>
    <p:sldId id="292" r:id="rId15"/>
    <p:sldId id="293" r:id="rId1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ED7D31"/>
    <a:srgbClr val="4472C4"/>
    <a:srgbClr val="E38A85"/>
    <a:srgbClr val="9ED087"/>
    <a:srgbClr val="CECEEF"/>
    <a:srgbClr val="FFFF00"/>
    <a:srgbClr val="FFCC00"/>
    <a:srgbClr val="482A7F"/>
    <a:srgbClr val="592A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961"/>
    <p:restoredTop sz="92627"/>
  </p:normalViewPr>
  <p:slideViewPr>
    <p:cSldViewPr>
      <p:cViewPr>
        <p:scale>
          <a:sx n="90" d="100"/>
          <a:sy n="90" d="100"/>
        </p:scale>
        <p:origin x="712" y="3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4" Type="http://schemas.openxmlformats.org/officeDocument/2006/relationships/package" Target="../embeddings/Microsoft_Excel_Worksheet1.xlsx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4" Type="http://schemas.openxmlformats.org/officeDocument/2006/relationships/oleObject" Target="file:////Users/alsmith/Desktop/research/Thesis/data%20analysis/OP%20Data%20Chem%201151_61%20Phys%201251_61.xlsx" TargetMode="External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Eugene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'[OP Data Chem 1151_61 Phys 1251_61.xlsx]1251_GTA_b'!$B$32</c:f>
              <c:strCache>
                <c:ptCount val="1"/>
                <c:pt idx="0">
                  <c:v>Student-Centered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'[1]1251_GTA_b'!$A$33:$A$37</c:f>
              <c:strCache>
                <c:ptCount val="5"/>
                <c:pt idx="0">
                  <c:v>Argumentation Session</c:v>
                </c:pt>
                <c:pt idx="1">
                  <c:v>Argument Development</c:v>
                </c:pt>
                <c:pt idx="2">
                  <c:v>Data Analysis</c:v>
                </c:pt>
                <c:pt idx="3">
                  <c:v>Data Collection</c:v>
                </c:pt>
                <c:pt idx="4">
                  <c:v>Proposal</c:v>
                </c:pt>
              </c:strCache>
            </c:strRef>
          </c:cat>
          <c:val>
            <c:numRef>
              <c:f>'[1]1251_GTA_b'!$B$33:$B$37</c:f>
              <c:numCache>
                <c:formatCode>General</c:formatCode>
                <c:ptCount val="5"/>
                <c:pt idx="0">
                  <c:v>6.0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6.0</c:v>
                </c:pt>
              </c:numCache>
            </c:numRef>
          </c:val>
        </c:ser>
        <c:ser>
          <c:idx val="1"/>
          <c:order val="1"/>
          <c:tx>
            <c:strRef>
              <c:f>'[OP Data Chem 1151_61 Phys 1251_61.xlsx]1251_GTA_b'!$C$32</c:f>
              <c:strCache>
                <c:ptCount val="1"/>
                <c:pt idx="0">
                  <c:v>Margin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'[1]1251_GTA_b'!$A$33:$A$37</c:f>
              <c:strCache>
                <c:ptCount val="5"/>
                <c:pt idx="0">
                  <c:v>Argumentation Session</c:v>
                </c:pt>
                <c:pt idx="1">
                  <c:v>Argument Development</c:v>
                </c:pt>
                <c:pt idx="2">
                  <c:v>Data Analysis</c:v>
                </c:pt>
                <c:pt idx="3">
                  <c:v>Data Collection</c:v>
                </c:pt>
                <c:pt idx="4">
                  <c:v>Proposal</c:v>
                </c:pt>
              </c:strCache>
            </c:strRef>
          </c:cat>
          <c:val>
            <c:numRef>
              <c:f>'[1]1251_GTA_b'!$C$33:$C$37</c:f>
              <c:numCache>
                <c:formatCode>General</c:formatCode>
                <c:ptCount val="5"/>
                <c:pt idx="0">
                  <c:v>1.0</c:v>
                </c:pt>
                <c:pt idx="1">
                  <c:v>0.0</c:v>
                </c:pt>
                <c:pt idx="2">
                  <c:v>2.0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89639632"/>
        <c:axId val="238605280"/>
      </c:barChart>
      <c:catAx>
        <c:axId val="1896396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8605280"/>
        <c:crosses val="autoZero"/>
        <c:auto val="1"/>
        <c:lblAlgn val="ctr"/>
        <c:lblOffset val="100"/>
        <c:noMultiLvlLbl val="0"/>
      </c:catAx>
      <c:valAx>
        <c:axId val="2386052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Occurances During Semester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639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Nina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'1251_GTA_a'!$B$32</c:f>
              <c:strCache>
                <c:ptCount val="1"/>
                <c:pt idx="0">
                  <c:v>Student-Centered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'1251_GTA_a'!$A$33:$A$37</c:f>
              <c:strCache>
                <c:ptCount val="5"/>
                <c:pt idx="0">
                  <c:v>Argumentation Session</c:v>
                </c:pt>
                <c:pt idx="1">
                  <c:v>Argument Development</c:v>
                </c:pt>
                <c:pt idx="2">
                  <c:v>Data Analysis</c:v>
                </c:pt>
                <c:pt idx="3">
                  <c:v>Data Collection</c:v>
                </c:pt>
                <c:pt idx="4">
                  <c:v>Proposal</c:v>
                </c:pt>
              </c:strCache>
            </c:strRef>
          </c:cat>
          <c:val>
            <c:numRef>
              <c:f>'1251_GTA_a'!$B$33:$B$37</c:f>
              <c:numCache>
                <c:formatCode>General</c:formatCode>
                <c:ptCount val="5"/>
                <c:pt idx="0">
                  <c:v>5.0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6.0</c:v>
                </c:pt>
              </c:numCache>
            </c:numRef>
          </c:val>
        </c:ser>
        <c:ser>
          <c:idx val="1"/>
          <c:order val="1"/>
          <c:tx>
            <c:strRef>
              <c:f>'1251_GTA_a'!$C$32</c:f>
              <c:strCache>
                <c:ptCount val="1"/>
                <c:pt idx="0">
                  <c:v>Margin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'1251_GTA_a'!$A$33:$A$37</c:f>
              <c:strCache>
                <c:ptCount val="5"/>
                <c:pt idx="0">
                  <c:v>Argumentation Session</c:v>
                </c:pt>
                <c:pt idx="1">
                  <c:v>Argument Development</c:v>
                </c:pt>
                <c:pt idx="2">
                  <c:v>Data Analysis</c:v>
                </c:pt>
                <c:pt idx="3">
                  <c:v>Data Collection</c:v>
                </c:pt>
                <c:pt idx="4">
                  <c:v>Proposal</c:v>
                </c:pt>
              </c:strCache>
            </c:strRef>
          </c:cat>
          <c:val>
            <c:numRef>
              <c:f>'1251_GTA_a'!$C$33:$C$37</c:f>
              <c:numCache>
                <c:formatCode>General</c:formatCode>
                <c:ptCount val="5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2.0</c:v>
                </c:pt>
                <c:pt idx="4">
                  <c:v>0.0</c:v>
                </c:pt>
              </c:numCache>
            </c:numRef>
          </c:val>
        </c:ser>
        <c:ser>
          <c:idx val="2"/>
          <c:order val="2"/>
          <c:tx>
            <c:strRef>
              <c:f>'1251_GTA_a'!$D$32</c:f>
              <c:strCache>
                <c:ptCount val="1"/>
                <c:pt idx="0">
                  <c:v>Instructor-Centered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'1251_GTA_a'!$A$33:$A$37</c:f>
              <c:strCache>
                <c:ptCount val="5"/>
                <c:pt idx="0">
                  <c:v>Argumentation Session</c:v>
                </c:pt>
                <c:pt idx="1">
                  <c:v>Argument Development</c:v>
                </c:pt>
                <c:pt idx="2">
                  <c:v>Data Analysis</c:v>
                </c:pt>
                <c:pt idx="3">
                  <c:v>Data Collection</c:v>
                </c:pt>
                <c:pt idx="4">
                  <c:v>Proposal</c:v>
                </c:pt>
              </c:strCache>
            </c:strRef>
          </c:cat>
          <c:val>
            <c:numRef>
              <c:f>'1251_GTA_a'!$D$33:$D$37</c:f>
              <c:numCache>
                <c:formatCode>General</c:formatCode>
                <c:ptCount val="5"/>
                <c:pt idx="0">
                  <c:v>2.0</c:v>
                </c:pt>
                <c:pt idx="1">
                  <c:v>0.0</c:v>
                </c:pt>
                <c:pt idx="2">
                  <c:v>0.0</c:v>
                </c:pt>
                <c:pt idx="3">
                  <c:v>1.0</c:v>
                </c:pt>
                <c:pt idx="4">
                  <c:v>2.0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43114816"/>
        <c:axId val="264291280"/>
      </c:barChart>
      <c:catAx>
        <c:axId val="2431148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4291280"/>
        <c:crosses val="autoZero"/>
        <c:auto val="1"/>
        <c:lblAlgn val="ctr"/>
        <c:lblOffset val="100"/>
        <c:noMultiLvlLbl val="0"/>
      </c:catAx>
      <c:valAx>
        <c:axId val="264291280"/>
        <c:scaling>
          <c:orientation val="minMax"/>
          <c:max val="8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Occurances</a:t>
                </a:r>
                <a:r>
                  <a:rPr lang="en-US" baseline="0"/>
                  <a:t> During Semester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3114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&amp;ehk=7WcOCm1rOMmltk"/><Relationship Id="rId2" Type="http://schemas.openxmlformats.org/officeDocument/2006/relationships/hyperlink" Target="http://commons.wikimedia.org/wiki/file:calipers_in_physics_lab.jpg" TargetMode="External"/><Relationship Id="rId3" Type="http://schemas.openxmlformats.org/officeDocument/2006/relationships/image" Target="../media/image7.jpe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&amp;ehk=7WcOCm1rOMmltk"/><Relationship Id="rId2" Type="http://schemas.openxmlformats.org/officeDocument/2006/relationships/hyperlink" Target="http://commons.wikimedia.org/wiki/file:calipers_in_physics_lab.jpg" TargetMode="External"/><Relationship Id="rId3" Type="http://schemas.openxmlformats.org/officeDocument/2006/relationships/image" Target="../media/image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5FB3D9-3111-0F4E-BE19-61F75FD7B2B2}" type="doc">
      <dgm:prSet loTypeId="urn:microsoft.com/office/officeart/2005/8/layout/pList1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A7CF51E-A54E-6D4F-9828-ECE083E72CAE}">
      <dgm:prSet phldrT="[Text]" custT="1"/>
      <dgm:spPr/>
      <dgm:t>
        <a:bodyPr/>
        <a:lstStyle/>
        <a:p>
          <a:r>
            <a:rPr lang="en-US" sz="1400" dirty="0">
              <a:latin typeface="Avenir Next" charset="0"/>
              <a:ea typeface="Avenir Next" charset="0"/>
              <a:cs typeface="Avenir Next" charset="0"/>
            </a:rPr>
            <a:t>Week 3 </a:t>
          </a:r>
        </a:p>
        <a:p>
          <a:r>
            <a:rPr lang="en-US" sz="1400" dirty="0">
              <a:latin typeface="Avenir Next" charset="0"/>
              <a:ea typeface="Avenir Next" charset="0"/>
              <a:cs typeface="Avenir Next" charset="0"/>
            </a:rPr>
            <a:t>Finish Data collection and Argumentation session</a:t>
          </a:r>
        </a:p>
      </dgm:t>
    </dgm:pt>
    <dgm:pt modelId="{E338EA00-3520-BA48-8B9E-5E48D8C7D356}" type="parTrans" cxnId="{61C9B45E-21E7-C54C-A8F8-347C78705188}">
      <dgm:prSet/>
      <dgm:spPr/>
      <dgm:t>
        <a:bodyPr/>
        <a:lstStyle/>
        <a:p>
          <a:endParaRPr lang="en-US" sz="1600"/>
        </a:p>
      </dgm:t>
    </dgm:pt>
    <dgm:pt modelId="{EADE6306-6F86-DC4B-B52C-FA6B02E127BA}" type="sibTrans" cxnId="{61C9B45E-21E7-C54C-A8F8-347C78705188}">
      <dgm:prSet/>
      <dgm:spPr/>
      <dgm:t>
        <a:bodyPr/>
        <a:lstStyle/>
        <a:p>
          <a:endParaRPr lang="en-US" sz="1600"/>
        </a:p>
      </dgm:t>
    </dgm:pt>
    <dgm:pt modelId="{0957CAF1-3E5F-104F-9AAC-2EDF4E1ACC31}">
      <dgm:prSet phldrT="[Text]" custT="1"/>
      <dgm:spPr/>
      <dgm:t>
        <a:bodyPr/>
        <a:lstStyle/>
        <a:p>
          <a:r>
            <a:rPr lang="en-US" sz="1400" dirty="0">
              <a:latin typeface="Avenir Next" charset="0"/>
              <a:ea typeface="Avenir Next" charset="0"/>
              <a:cs typeface="Avenir Next" charset="0"/>
            </a:rPr>
            <a:t>Week 2 </a:t>
          </a:r>
        </a:p>
        <a:p>
          <a:r>
            <a:rPr lang="en-US" sz="1400" dirty="0">
              <a:latin typeface="Avenir Next" charset="0"/>
              <a:ea typeface="Avenir Next" charset="0"/>
              <a:cs typeface="Avenir Next" charset="0"/>
            </a:rPr>
            <a:t>Proposal Approval and Inquiry Investigation</a:t>
          </a:r>
        </a:p>
      </dgm:t>
    </dgm:pt>
    <dgm:pt modelId="{87134261-AAF3-FF4A-B751-CDEA25DB39C0}" type="sibTrans" cxnId="{D69566E9-25B0-AD41-9F1F-B4D2161EE48B}">
      <dgm:prSet/>
      <dgm:spPr/>
      <dgm:t>
        <a:bodyPr/>
        <a:lstStyle/>
        <a:p>
          <a:endParaRPr lang="en-US" sz="1600"/>
        </a:p>
      </dgm:t>
    </dgm:pt>
    <dgm:pt modelId="{C20DC97E-82F9-F040-83D0-5F83233BC259}" type="parTrans" cxnId="{D69566E9-25B0-AD41-9F1F-B4D2161EE48B}">
      <dgm:prSet/>
      <dgm:spPr/>
      <dgm:t>
        <a:bodyPr/>
        <a:lstStyle/>
        <a:p>
          <a:endParaRPr lang="en-US" sz="1600"/>
        </a:p>
      </dgm:t>
    </dgm:pt>
    <dgm:pt modelId="{A3E692AC-BBEB-7A4D-8096-38AB6038170E}">
      <dgm:prSet custT="1"/>
      <dgm:spPr/>
      <dgm:t>
        <a:bodyPr/>
        <a:lstStyle/>
        <a:p>
          <a:r>
            <a:rPr lang="en-US" sz="1400" dirty="0">
              <a:latin typeface="Avenir Next" charset="0"/>
              <a:ea typeface="Avenir Next" charset="0"/>
              <a:cs typeface="Avenir Next" charset="0"/>
            </a:rPr>
            <a:t>Before Week 4</a:t>
          </a:r>
        </a:p>
        <a:p>
          <a:r>
            <a:rPr lang="en-US" sz="1400" dirty="0">
              <a:latin typeface="Avenir Next" charset="0"/>
              <a:ea typeface="Avenir Next" charset="0"/>
              <a:cs typeface="Avenir Next" charset="0"/>
            </a:rPr>
            <a:t>Online Peer Review and </a:t>
          </a:r>
          <a:r>
            <a:rPr lang="en-US" sz="1400" dirty="0" smtClean="0">
              <a:latin typeface="Avenir Next" charset="0"/>
              <a:ea typeface="Avenir Next" charset="0"/>
              <a:cs typeface="Avenir Next" charset="0"/>
            </a:rPr>
            <a:t>revision</a:t>
          </a:r>
          <a:endParaRPr lang="en-US" sz="1400" dirty="0">
            <a:latin typeface="Avenir Next" charset="0"/>
            <a:ea typeface="Avenir Next" charset="0"/>
            <a:cs typeface="Avenir Next" charset="0"/>
          </a:endParaRPr>
        </a:p>
      </dgm:t>
    </dgm:pt>
    <dgm:pt modelId="{06BE643E-2028-EB41-96CF-EE6D130978A9}" type="sibTrans" cxnId="{8EB934D1-75E7-924B-B7D6-B950CFB1EE3F}">
      <dgm:prSet/>
      <dgm:spPr/>
      <dgm:t>
        <a:bodyPr/>
        <a:lstStyle/>
        <a:p>
          <a:endParaRPr lang="en-US" sz="1600"/>
        </a:p>
      </dgm:t>
    </dgm:pt>
    <dgm:pt modelId="{6ED2FEC9-ED2B-FB44-956F-31A5E5719DAB}" type="parTrans" cxnId="{8EB934D1-75E7-924B-B7D6-B950CFB1EE3F}">
      <dgm:prSet/>
      <dgm:spPr/>
      <dgm:t>
        <a:bodyPr/>
        <a:lstStyle/>
        <a:p>
          <a:endParaRPr lang="en-US" sz="1600"/>
        </a:p>
      </dgm:t>
    </dgm:pt>
    <dgm:pt modelId="{D96D53C5-4830-DE44-AD40-B78E3C1921DB}">
      <dgm:prSet phldrT="[Text]" custT="1"/>
      <dgm:spPr/>
      <dgm:t>
        <a:bodyPr/>
        <a:lstStyle/>
        <a:p>
          <a:r>
            <a:rPr lang="en-US" sz="1400" dirty="0">
              <a:latin typeface="Avenir Next" charset="0"/>
              <a:ea typeface="Avenir Next" charset="0"/>
              <a:cs typeface="Avenir Next" charset="0"/>
            </a:rPr>
            <a:t>Week 1 </a:t>
          </a:r>
        </a:p>
        <a:p>
          <a:r>
            <a:rPr lang="en-US" sz="1400" dirty="0">
              <a:latin typeface="Avenir Next" charset="0"/>
              <a:ea typeface="Avenir Next" charset="0"/>
              <a:cs typeface="Avenir Next" charset="0"/>
            </a:rPr>
            <a:t>Pre-lab Investigation</a:t>
          </a:r>
        </a:p>
      </dgm:t>
    </dgm:pt>
    <dgm:pt modelId="{7522C1E0-B716-AF43-A9B4-22C050FE3038}" type="sibTrans" cxnId="{1568A399-7709-E447-8FC8-D08E0F0D849F}">
      <dgm:prSet/>
      <dgm:spPr/>
      <dgm:t>
        <a:bodyPr/>
        <a:lstStyle/>
        <a:p>
          <a:endParaRPr lang="en-US" sz="1600"/>
        </a:p>
      </dgm:t>
    </dgm:pt>
    <dgm:pt modelId="{7D3E38BB-2E13-B944-93B7-C0DF31730E04}" type="parTrans" cxnId="{1568A399-7709-E447-8FC8-D08E0F0D849F}">
      <dgm:prSet/>
      <dgm:spPr/>
      <dgm:t>
        <a:bodyPr/>
        <a:lstStyle/>
        <a:p>
          <a:endParaRPr lang="en-US" sz="1600"/>
        </a:p>
      </dgm:t>
    </dgm:pt>
    <dgm:pt modelId="{D30E94FC-86BF-C949-B972-53B56E9A8B2E}" type="pres">
      <dgm:prSet presAssocID="{AD5FB3D9-3111-0F4E-BE19-61F75FD7B2B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1477417-E674-0E46-A72D-B64DB8D44D8A}" type="pres">
      <dgm:prSet presAssocID="{D96D53C5-4830-DE44-AD40-B78E3C1921DB}" presName="compNode" presStyleCnt="0"/>
      <dgm:spPr/>
    </dgm:pt>
    <dgm:pt modelId="{571A6663-C706-D94B-83BC-771B33E59CE3}" type="pres">
      <dgm:prSet presAssocID="{D96D53C5-4830-DE44-AD40-B78E3C1921DB}" presName="pict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="" xmlns:a1611="http://schemas.microsoft.com/office/drawing/2016/11/main" r:id="rId2"/>
              </a:ext>
            </a:extLst>
          </a:blip>
          <a:srcRect/>
          <a:stretch>
            <a:fillRect t="-4000" b="-4000"/>
          </a:stretch>
        </a:blipFill>
      </dgm:spPr>
    </dgm:pt>
    <dgm:pt modelId="{F980C949-A887-9B4E-8803-A3ADE557B6E1}" type="pres">
      <dgm:prSet presAssocID="{D96D53C5-4830-DE44-AD40-B78E3C1921DB}" presName="textRect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55C390-7142-694D-BEC8-E50B3B5CC307}" type="pres">
      <dgm:prSet presAssocID="{7522C1E0-B716-AF43-A9B4-22C050FE3038}" presName="sibTrans" presStyleLbl="sibTrans2D1" presStyleIdx="0" presStyleCnt="0"/>
      <dgm:spPr/>
      <dgm:t>
        <a:bodyPr/>
        <a:lstStyle/>
        <a:p>
          <a:endParaRPr lang="en-US"/>
        </a:p>
      </dgm:t>
    </dgm:pt>
    <dgm:pt modelId="{CD17EB2C-03D4-474A-BA4C-F937066BAC3B}" type="pres">
      <dgm:prSet presAssocID="{0957CAF1-3E5F-104F-9AAC-2EDF4E1ACC31}" presName="compNode" presStyleCnt="0"/>
      <dgm:spPr/>
    </dgm:pt>
    <dgm:pt modelId="{613B2E51-8343-D847-8B54-03B60722B594}" type="pres">
      <dgm:prSet presAssocID="{0957CAF1-3E5F-104F-9AAC-2EDF4E1ACC31}" presName="pictRect" presStyleLbl="node1" presStyleIdx="1" presStyleCnt="4" custLinFactNeighborY="-1902"/>
      <dgm:spPr/>
      <dgm:t>
        <a:bodyPr/>
        <a:lstStyle/>
        <a:p>
          <a:endParaRPr lang="en-US"/>
        </a:p>
      </dgm:t>
    </dgm:pt>
    <dgm:pt modelId="{D9C5B9B2-522D-2A46-B0D2-8538717E19FA}" type="pres">
      <dgm:prSet presAssocID="{0957CAF1-3E5F-104F-9AAC-2EDF4E1ACC31}" presName="textRect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F84724-7952-D644-919D-875D9787EE02}" type="pres">
      <dgm:prSet presAssocID="{87134261-AAF3-FF4A-B751-CDEA25DB39C0}" presName="sibTrans" presStyleLbl="sibTrans2D1" presStyleIdx="0" presStyleCnt="0"/>
      <dgm:spPr/>
      <dgm:t>
        <a:bodyPr/>
        <a:lstStyle/>
        <a:p>
          <a:endParaRPr lang="en-US"/>
        </a:p>
      </dgm:t>
    </dgm:pt>
    <dgm:pt modelId="{70133302-D8F5-484E-80C5-F5531C0DA459}" type="pres">
      <dgm:prSet presAssocID="{AA7CF51E-A54E-6D4F-9828-ECE083E72CAE}" presName="compNode" presStyleCnt="0"/>
      <dgm:spPr/>
    </dgm:pt>
    <dgm:pt modelId="{75497F26-7FE0-1C46-B11D-23E377F32B72}" type="pres">
      <dgm:prSet presAssocID="{AA7CF51E-A54E-6D4F-9828-ECE083E72CAE}" presName="pictRect" presStyleLbl="node1" presStyleIdx="2" presStyleCnt="4"/>
      <dgm:spPr/>
      <dgm:t>
        <a:bodyPr/>
        <a:lstStyle/>
        <a:p>
          <a:endParaRPr lang="en-US"/>
        </a:p>
      </dgm:t>
    </dgm:pt>
    <dgm:pt modelId="{7F8B8AE2-C838-EE46-9E87-B2CCD070CE60}" type="pres">
      <dgm:prSet presAssocID="{AA7CF51E-A54E-6D4F-9828-ECE083E72CAE}" presName="textRect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66DD47-9399-B645-BF77-69A81A09247C}" type="pres">
      <dgm:prSet presAssocID="{EADE6306-6F86-DC4B-B52C-FA6B02E127BA}" presName="sibTrans" presStyleLbl="sibTrans2D1" presStyleIdx="0" presStyleCnt="0"/>
      <dgm:spPr/>
      <dgm:t>
        <a:bodyPr/>
        <a:lstStyle/>
        <a:p>
          <a:endParaRPr lang="en-US"/>
        </a:p>
      </dgm:t>
    </dgm:pt>
    <dgm:pt modelId="{8E3D06A9-6506-E14B-A2F9-618D6745F336}" type="pres">
      <dgm:prSet presAssocID="{A3E692AC-BBEB-7A4D-8096-38AB6038170E}" presName="compNode" presStyleCnt="0"/>
      <dgm:spPr/>
    </dgm:pt>
    <dgm:pt modelId="{DD369630-1A6E-B141-86F8-894AFEAB9534}" type="pres">
      <dgm:prSet presAssocID="{A3E692AC-BBEB-7A4D-8096-38AB6038170E}" presName="pictRect" presStyleLbl="node1" presStyleIdx="3" presStyleCnt="4" custLinFactNeighborX="-355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</dgm:spPr>
    </dgm:pt>
    <dgm:pt modelId="{63B07AA1-057E-8A4E-9CF7-4447DD82D0DE}" type="pres">
      <dgm:prSet presAssocID="{A3E692AC-BBEB-7A4D-8096-38AB6038170E}" presName="textRect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CB4A101-A65E-FE44-B556-535C03A03DE9}" type="presOf" srcId="{87134261-AAF3-FF4A-B751-CDEA25DB39C0}" destId="{44F84724-7952-D644-919D-875D9787EE02}" srcOrd="0" destOrd="0" presId="urn:microsoft.com/office/officeart/2005/8/layout/pList1"/>
    <dgm:cxn modelId="{9FA0B896-AF52-034A-9305-C0F91CBB1E69}" type="presOf" srcId="{7522C1E0-B716-AF43-A9B4-22C050FE3038}" destId="{4655C390-7142-694D-BEC8-E50B3B5CC307}" srcOrd="0" destOrd="0" presId="urn:microsoft.com/office/officeart/2005/8/layout/pList1"/>
    <dgm:cxn modelId="{61C9B45E-21E7-C54C-A8F8-347C78705188}" srcId="{AD5FB3D9-3111-0F4E-BE19-61F75FD7B2B2}" destId="{AA7CF51E-A54E-6D4F-9828-ECE083E72CAE}" srcOrd="2" destOrd="0" parTransId="{E338EA00-3520-BA48-8B9E-5E48D8C7D356}" sibTransId="{EADE6306-6F86-DC4B-B52C-FA6B02E127BA}"/>
    <dgm:cxn modelId="{C81C5C69-6B8A-E24E-9630-3B110B1FA116}" type="presOf" srcId="{A3E692AC-BBEB-7A4D-8096-38AB6038170E}" destId="{63B07AA1-057E-8A4E-9CF7-4447DD82D0DE}" srcOrd="0" destOrd="0" presId="urn:microsoft.com/office/officeart/2005/8/layout/pList1"/>
    <dgm:cxn modelId="{D69566E9-25B0-AD41-9F1F-B4D2161EE48B}" srcId="{AD5FB3D9-3111-0F4E-BE19-61F75FD7B2B2}" destId="{0957CAF1-3E5F-104F-9AAC-2EDF4E1ACC31}" srcOrd="1" destOrd="0" parTransId="{C20DC97E-82F9-F040-83D0-5F83233BC259}" sibTransId="{87134261-AAF3-FF4A-B751-CDEA25DB39C0}"/>
    <dgm:cxn modelId="{1568A399-7709-E447-8FC8-D08E0F0D849F}" srcId="{AD5FB3D9-3111-0F4E-BE19-61F75FD7B2B2}" destId="{D96D53C5-4830-DE44-AD40-B78E3C1921DB}" srcOrd="0" destOrd="0" parTransId="{7D3E38BB-2E13-B944-93B7-C0DF31730E04}" sibTransId="{7522C1E0-B716-AF43-A9B4-22C050FE3038}"/>
    <dgm:cxn modelId="{8D1F4C47-03CF-0E45-93AB-813F3C3792BA}" type="presOf" srcId="{AA7CF51E-A54E-6D4F-9828-ECE083E72CAE}" destId="{7F8B8AE2-C838-EE46-9E87-B2CCD070CE60}" srcOrd="0" destOrd="0" presId="urn:microsoft.com/office/officeart/2005/8/layout/pList1"/>
    <dgm:cxn modelId="{76685EF4-4366-AB45-ACDF-AAC919C53BE8}" type="presOf" srcId="{D96D53C5-4830-DE44-AD40-B78E3C1921DB}" destId="{F980C949-A887-9B4E-8803-A3ADE557B6E1}" srcOrd="0" destOrd="0" presId="urn:microsoft.com/office/officeart/2005/8/layout/pList1"/>
    <dgm:cxn modelId="{8EB934D1-75E7-924B-B7D6-B950CFB1EE3F}" srcId="{AD5FB3D9-3111-0F4E-BE19-61F75FD7B2B2}" destId="{A3E692AC-BBEB-7A4D-8096-38AB6038170E}" srcOrd="3" destOrd="0" parTransId="{6ED2FEC9-ED2B-FB44-956F-31A5E5719DAB}" sibTransId="{06BE643E-2028-EB41-96CF-EE6D130978A9}"/>
    <dgm:cxn modelId="{2EEE3F7E-9380-2D42-9EB1-5024628CDAEF}" type="presOf" srcId="{0957CAF1-3E5F-104F-9AAC-2EDF4E1ACC31}" destId="{D9C5B9B2-522D-2A46-B0D2-8538717E19FA}" srcOrd="0" destOrd="0" presId="urn:microsoft.com/office/officeart/2005/8/layout/pList1"/>
    <dgm:cxn modelId="{0AB39186-66BE-F54C-9B14-3C74E2E0AEBC}" type="presOf" srcId="{EADE6306-6F86-DC4B-B52C-FA6B02E127BA}" destId="{5E66DD47-9399-B645-BF77-69A81A09247C}" srcOrd="0" destOrd="0" presId="urn:microsoft.com/office/officeart/2005/8/layout/pList1"/>
    <dgm:cxn modelId="{AEDE5C8A-B8B0-994F-944E-A701CE66F752}" type="presOf" srcId="{AD5FB3D9-3111-0F4E-BE19-61F75FD7B2B2}" destId="{D30E94FC-86BF-C949-B972-53B56E9A8B2E}" srcOrd="0" destOrd="0" presId="urn:microsoft.com/office/officeart/2005/8/layout/pList1"/>
    <dgm:cxn modelId="{6F70AFA2-0420-C144-8F56-C4E01E828034}" type="presParOf" srcId="{D30E94FC-86BF-C949-B972-53B56E9A8B2E}" destId="{91477417-E674-0E46-A72D-B64DB8D44D8A}" srcOrd="0" destOrd="0" presId="urn:microsoft.com/office/officeart/2005/8/layout/pList1"/>
    <dgm:cxn modelId="{1FA4F6BD-712A-3641-8890-0890D8D94BDF}" type="presParOf" srcId="{91477417-E674-0E46-A72D-B64DB8D44D8A}" destId="{571A6663-C706-D94B-83BC-771B33E59CE3}" srcOrd="0" destOrd="0" presId="urn:microsoft.com/office/officeart/2005/8/layout/pList1"/>
    <dgm:cxn modelId="{17348B81-98EA-0944-85FF-EDD9DA360EDA}" type="presParOf" srcId="{91477417-E674-0E46-A72D-B64DB8D44D8A}" destId="{F980C949-A887-9B4E-8803-A3ADE557B6E1}" srcOrd="1" destOrd="0" presId="urn:microsoft.com/office/officeart/2005/8/layout/pList1"/>
    <dgm:cxn modelId="{55C88EBA-9ABC-E64F-892D-0509B485D9EB}" type="presParOf" srcId="{D30E94FC-86BF-C949-B972-53B56E9A8B2E}" destId="{4655C390-7142-694D-BEC8-E50B3B5CC307}" srcOrd="1" destOrd="0" presId="urn:microsoft.com/office/officeart/2005/8/layout/pList1"/>
    <dgm:cxn modelId="{127507CA-8D8C-064C-B5B0-96CDB07E2C95}" type="presParOf" srcId="{D30E94FC-86BF-C949-B972-53B56E9A8B2E}" destId="{CD17EB2C-03D4-474A-BA4C-F937066BAC3B}" srcOrd="2" destOrd="0" presId="urn:microsoft.com/office/officeart/2005/8/layout/pList1"/>
    <dgm:cxn modelId="{7CA2373C-2872-6F48-A961-29D99CB2ACFC}" type="presParOf" srcId="{CD17EB2C-03D4-474A-BA4C-F937066BAC3B}" destId="{613B2E51-8343-D847-8B54-03B60722B594}" srcOrd="0" destOrd="0" presId="urn:microsoft.com/office/officeart/2005/8/layout/pList1"/>
    <dgm:cxn modelId="{61FE3D2D-6853-804E-B563-94143CB4B559}" type="presParOf" srcId="{CD17EB2C-03D4-474A-BA4C-F937066BAC3B}" destId="{D9C5B9B2-522D-2A46-B0D2-8538717E19FA}" srcOrd="1" destOrd="0" presId="urn:microsoft.com/office/officeart/2005/8/layout/pList1"/>
    <dgm:cxn modelId="{BD8CC411-BDFA-DE47-9D37-A061CD4FB2A7}" type="presParOf" srcId="{D30E94FC-86BF-C949-B972-53B56E9A8B2E}" destId="{44F84724-7952-D644-919D-875D9787EE02}" srcOrd="3" destOrd="0" presId="urn:microsoft.com/office/officeart/2005/8/layout/pList1"/>
    <dgm:cxn modelId="{470FF697-A11A-B347-B7B8-7863FBF2864A}" type="presParOf" srcId="{D30E94FC-86BF-C949-B972-53B56E9A8B2E}" destId="{70133302-D8F5-484E-80C5-F5531C0DA459}" srcOrd="4" destOrd="0" presId="urn:microsoft.com/office/officeart/2005/8/layout/pList1"/>
    <dgm:cxn modelId="{C76B1E39-DD1A-E241-818D-5AC93BBB017D}" type="presParOf" srcId="{70133302-D8F5-484E-80C5-F5531C0DA459}" destId="{75497F26-7FE0-1C46-B11D-23E377F32B72}" srcOrd="0" destOrd="0" presId="urn:microsoft.com/office/officeart/2005/8/layout/pList1"/>
    <dgm:cxn modelId="{FF28C586-7DC5-6142-B3D8-A98DC465F96E}" type="presParOf" srcId="{70133302-D8F5-484E-80C5-F5531C0DA459}" destId="{7F8B8AE2-C838-EE46-9E87-B2CCD070CE60}" srcOrd="1" destOrd="0" presId="urn:microsoft.com/office/officeart/2005/8/layout/pList1"/>
    <dgm:cxn modelId="{3756371E-E673-6D4E-A231-A51BE4183FBC}" type="presParOf" srcId="{D30E94FC-86BF-C949-B972-53B56E9A8B2E}" destId="{5E66DD47-9399-B645-BF77-69A81A09247C}" srcOrd="5" destOrd="0" presId="urn:microsoft.com/office/officeart/2005/8/layout/pList1"/>
    <dgm:cxn modelId="{F4F0A7A7-9EFB-C146-A4A7-A0B6EA1C6949}" type="presParOf" srcId="{D30E94FC-86BF-C949-B972-53B56E9A8B2E}" destId="{8E3D06A9-6506-E14B-A2F9-618D6745F336}" srcOrd="6" destOrd="0" presId="urn:microsoft.com/office/officeart/2005/8/layout/pList1"/>
    <dgm:cxn modelId="{54BFCCF0-EAB1-1546-8B29-DE46FBEA7E5B}" type="presParOf" srcId="{8E3D06A9-6506-E14B-A2F9-618D6745F336}" destId="{DD369630-1A6E-B141-86F8-894AFEAB9534}" srcOrd="0" destOrd="0" presId="urn:microsoft.com/office/officeart/2005/8/layout/pList1"/>
    <dgm:cxn modelId="{DCBA4954-8BF5-B448-B3E9-7C9045716F07}" type="presParOf" srcId="{8E3D06A9-6506-E14B-A2F9-618D6745F336}" destId="{63B07AA1-057E-8A4E-9CF7-4447DD82D0DE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1A6663-C706-D94B-83BC-771B33E59CE3}">
      <dsp:nvSpPr>
        <dsp:cNvPr id="0" name=""/>
        <dsp:cNvSpPr/>
      </dsp:nvSpPr>
      <dsp:spPr>
        <a:xfrm>
          <a:off x="4166" y="635585"/>
          <a:ext cx="1982748" cy="1366113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="" xmlns:a1611="http://schemas.microsoft.com/office/drawing/2016/11/main" r:id="rId2"/>
              </a:ext>
            </a:extLst>
          </a:blip>
          <a:srcRect/>
          <a:stretch>
            <a:fillRect t="-4000" b="-4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980C949-A887-9B4E-8803-A3ADE557B6E1}">
      <dsp:nvSpPr>
        <dsp:cNvPr id="0" name=""/>
        <dsp:cNvSpPr/>
      </dsp:nvSpPr>
      <dsp:spPr>
        <a:xfrm>
          <a:off x="4166" y="2001698"/>
          <a:ext cx="1982748" cy="735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0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>
              <a:latin typeface="Avenir Next" charset="0"/>
              <a:ea typeface="Avenir Next" charset="0"/>
              <a:cs typeface="Avenir Next" charset="0"/>
            </a:rPr>
            <a:t>Week 1 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>
              <a:latin typeface="Avenir Next" charset="0"/>
              <a:ea typeface="Avenir Next" charset="0"/>
              <a:cs typeface="Avenir Next" charset="0"/>
            </a:rPr>
            <a:t>Pre-lab Investigation</a:t>
          </a:r>
        </a:p>
      </dsp:txBody>
      <dsp:txXfrm>
        <a:off x="4166" y="2001698"/>
        <a:ext cx="1982748" cy="735599"/>
      </dsp:txXfrm>
    </dsp:sp>
    <dsp:sp modelId="{613B2E51-8343-D847-8B54-03B60722B594}">
      <dsp:nvSpPr>
        <dsp:cNvPr id="0" name=""/>
        <dsp:cNvSpPr/>
      </dsp:nvSpPr>
      <dsp:spPr>
        <a:xfrm>
          <a:off x="2185272" y="609602"/>
          <a:ext cx="1982748" cy="1366113"/>
        </a:xfrm>
        <a:prstGeom prst="roundRect">
          <a:avLst/>
        </a:prstGeom>
        <a:gradFill rotWithShape="0">
          <a:gsLst>
            <a:gs pos="0">
              <a:schemeClr val="accent4">
                <a:hueOff val="3714325"/>
                <a:satOff val="13208"/>
                <a:lumOff val="29869"/>
                <a:alphaOff val="0"/>
                <a:shade val="51000"/>
                <a:satMod val="130000"/>
              </a:schemeClr>
            </a:gs>
            <a:gs pos="80000">
              <a:schemeClr val="accent4">
                <a:hueOff val="3714325"/>
                <a:satOff val="13208"/>
                <a:lumOff val="29869"/>
                <a:alphaOff val="0"/>
                <a:shade val="93000"/>
                <a:satMod val="130000"/>
              </a:schemeClr>
            </a:gs>
            <a:gs pos="100000">
              <a:schemeClr val="accent4">
                <a:hueOff val="3714325"/>
                <a:satOff val="13208"/>
                <a:lumOff val="2986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9C5B9B2-522D-2A46-B0D2-8538717E19FA}">
      <dsp:nvSpPr>
        <dsp:cNvPr id="0" name=""/>
        <dsp:cNvSpPr/>
      </dsp:nvSpPr>
      <dsp:spPr>
        <a:xfrm>
          <a:off x="2185272" y="2001698"/>
          <a:ext cx="1982748" cy="735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0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>
              <a:latin typeface="Avenir Next" charset="0"/>
              <a:ea typeface="Avenir Next" charset="0"/>
              <a:cs typeface="Avenir Next" charset="0"/>
            </a:rPr>
            <a:t>Week 2 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>
              <a:latin typeface="Avenir Next" charset="0"/>
              <a:ea typeface="Avenir Next" charset="0"/>
              <a:cs typeface="Avenir Next" charset="0"/>
            </a:rPr>
            <a:t>Proposal Approval and Inquiry Investigation</a:t>
          </a:r>
        </a:p>
      </dsp:txBody>
      <dsp:txXfrm>
        <a:off x="2185272" y="2001698"/>
        <a:ext cx="1982748" cy="735599"/>
      </dsp:txXfrm>
    </dsp:sp>
    <dsp:sp modelId="{75497F26-7FE0-1C46-B11D-23E377F32B72}">
      <dsp:nvSpPr>
        <dsp:cNvPr id="0" name=""/>
        <dsp:cNvSpPr/>
      </dsp:nvSpPr>
      <dsp:spPr>
        <a:xfrm>
          <a:off x="4366379" y="635585"/>
          <a:ext cx="1982748" cy="1366113"/>
        </a:xfrm>
        <a:prstGeom prst="roundRect">
          <a:avLst/>
        </a:prstGeom>
        <a:gradFill rotWithShape="0">
          <a:gsLst>
            <a:gs pos="0">
              <a:schemeClr val="accent4">
                <a:hueOff val="7428651"/>
                <a:satOff val="26416"/>
                <a:lumOff val="59739"/>
                <a:alphaOff val="0"/>
                <a:shade val="51000"/>
                <a:satMod val="130000"/>
              </a:schemeClr>
            </a:gs>
            <a:gs pos="80000">
              <a:schemeClr val="accent4">
                <a:hueOff val="7428651"/>
                <a:satOff val="26416"/>
                <a:lumOff val="59739"/>
                <a:alphaOff val="0"/>
                <a:shade val="93000"/>
                <a:satMod val="130000"/>
              </a:schemeClr>
            </a:gs>
            <a:gs pos="100000">
              <a:schemeClr val="accent4">
                <a:hueOff val="7428651"/>
                <a:satOff val="26416"/>
                <a:lumOff val="5973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F8B8AE2-C838-EE46-9E87-B2CCD070CE60}">
      <dsp:nvSpPr>
        <dsp:cNvPr id="0" name=""/>
        <dsp:cNvSpPr/>
      </dsp:nvSpPr>
      <dsp:spPr>
        <a:xfrm>
          <a:off x="4366379" y="2001698"/>
          <a:ext cx="1982748" cy="735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0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>
              <a:latin typeface="Avenir Next" charset="0"/>
              <a:ea typeface="Avenir Next" charset="0"/>
              <a:cs typeface="Avenir Next" charset="0"/>
            </a:rPr>
            <a:t>Week 3 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>
              <a:latin typeface="Avenir Next" charset="0"/>
              <a:ea typeface="Avenir Next" charset="0"/>
              <a:cs typeface="Avenir Next" charset="0"/>
            </a:rPr>
            <a:t>Finish Data collection and Argumentation session</a:t>
          </a:r>
        </a:p>
      </dsp:txBody>
      <dsp:txXfrm>
        <a:off x="4366379" y="2001698"/>
        <a:ext cx="1982748" cy="735599"/>
      </dsp:txXfrm>
    </dsp:sp>
    <dsp:sp modelId="{DD369630-1A6E-B141-86F8-894AFEAB9534}">
      <dsp:nvSpPr>
        <dsp:cNvPr id="0" name=""/>
        <dsp:cNvSpPr/>
      </dsp:nvSpPr>
      <dsp:spPr>
        <a:xfrm>
          <a:off x="6476998" y="635585"/>
          <a:ext cx="1982748" cy="1366113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3B07AA1-057E-8A4E-9CF7-4447DD82D0DE}">
      <dsp:nvSpPr>
        <dsp:cNvPr id="0" name=""/>
        <dsp:cNvSpPr/>
      </dsp:nvSpPr>
      <dsp:spPr>
        <a:xfrm>
          <a:off x="6547485" y="2001698"/>
          <a:ext cx="1982748" cy="735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0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>
              <a:latin typeface="Avenir Next" charset="0"/>
              <a:ea typeface="Avenir Next" charset="0"/>
              <a:cs typeface="Avenir Next" charset="0"/>
            </a:rPr>
            <a:t>Before Week 4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>
              <a:latin typeface="Avenir Next" charset="0"/>
              <a:ea typeface="Avenir Next" charset="0"/>
              <a:cs typeface="Avenir Next" charset="0"/>
            </a:rPr>
            <a:t>Online Peer Review and </a:t>
          </a:r>
          <a:r>
            <a:rPr lang="en-US" sz="1400" kern="1200" dirty="0" smtClean="0">
              <a:latin typeface="Avenir Next" charset="0"/>
              <a:ea typeface="Avenir Next" charset="0"/>
              <a:cs typeface="Avenir Next" charset="0"/>
            </a:rPr>
            <a:t>revision</a:t>
          </a:r>
          <a:endParaRPr lang="en-US" sz="1400" kern="1200" dirty="0">
            <a:latin typeface="Avenir Next" charset="0"/>
            <a:ea typeface="Avenir Next" charset="0"/>
            <a:cs typeface="Avenir Next" charset="0"/>
          </a:endParaRPr>
        </a:p>
      </dsp:txBody>
      <dsp:txXfrm>
        <a:off x="6547485" y="2001698"/>
        <a:ext cx="1982748" cy="7355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jpeg>
</file>

<file path=ppt/media/image11.png>
</file>

<file path=ppt/media/image12.png>
</file>

<file path=ppt/media/image13.tiff>
</file>

<file path=ppt/media/image3.png>
</file>

<file path=ppt/media/image6.jpg&ehk=7WcOCm1rOMmltk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802500-898A-C14C-A364-4DD199068E9B}" type="datetimeFigureOut">
              <a:rPr lang="en-US" smtClean="0"/>
              <a:t>7/16/19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3EDA9B-4C00-3B4A-80CD-65598823A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797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 on QR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1116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Refer to poster</a:t>
            </a:r>
            <a:r>
              <a:rPr lang="en-US" baseline="0" dirty="0" smtClean="0"/>
              <a:t> session AAPT and PERC (Dr. Wolfs, poster # look in </a:t>
            </a:r>
            <a:r>
              <a:rPr lang="en-US" baseline="0" smtClean="0"/>
              <a:t>cataloque</a:t>
            </a:r>
            <a:r>
              <a:rPr lang="en-US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6313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Sig.</a:t>
            </a:r>
            <a:r>
              <a:rPr lang="en-US" baseline="0" dirty="0" smtClean="0"/>
              <a:t> diff. with p &lt;0.05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685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QR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93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Transform laboratories in chemistry, biology &amp; physics with the argument-driven inquiry instructional model,</a:t>
            </a:r>
            <a:r>
              <a:rPr lang="en-US" baseline="0" dirty="0" smtClean="0"/>
              <a:t> using similar language and artifacts in all three disciplines to introduce and engage students in important science practices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366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1D Motion lab picture</a:t>
            </a:r>
            <a:r>
              <a:rPr lang="en-US" baseline="0" dirty="0" smtClean="0"/>
              <a:t> with GQ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95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Student performance with science</a:t>
            </a:r>
            <a:r>
              <a:rPr lang="en-US" baseline="0" dirty="0" smtClean="0"/>
              <a:t> practices as outlined by NGSS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131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 weeks </a:t>
            </a:r>
            <a:r>
              <a:rPr lang="en-US" baseline="0" dirty="0" smtClean="0"/>
              <a:t>(University was closed down for 8 days due to natural disaster during 1</a:t>
            </a:r>
            <a:r>
              <a:rPr lang="en-US" baseline="30000" dirty="0" smtClean="0"/>
              <a:t>st</a:t>
            </a:r>
            <a:r>
              <a:rPr lang="en-US" baseline="0" dirty="0" smtClean="0"/>
              <a:t> investigation), </a:t>
            </a:r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baseline="0" dirty="0" smtClean="0"/>
              <a:t> investigation, one in middle, &amp; last. Observed 2 GTAs in one section(taught 3 sections)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07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Remain neutral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766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Match colors to graphs on next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08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Pop up 1 at a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2811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Scores: presented on the following slides, IRR:</a:t>
            </a:r>
            <a:r>
              <a:rPr lang="en-US" baseline="0" dirty="0" smtClean="0"/>
              <a:t> tested 25%, Pearson’s correlation coefficient (look at pic, highlight what I want, 0.912)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3EDA9B-4C00-3B4A-80CD-65598823ADF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27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1447800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 b="1" kern="0" smtClea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28956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sz="2800"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8134FC5-AC40-40E7-B127-DE6D2C19E6A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4600" y="4482049"/>
            <a:ext cx="4241426" cy="1552793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kern="0" smtClea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482684-3E19-4047-A916-BCDA677109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b="1" kern="0" smtClea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12ABAB-EE1A-4B8D-A77A-27EB0FDAB8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kern="0" smtClea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kern="0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2CCC4E-2EED-4E2B-B6E0-39AAFF7F1ED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b="1" kern="0" smtClea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BFE238-80CA-493A-A607-00F8ED31B8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kern="0" smtClea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2836F1-E1D0-4654-B37B-0B89641BFE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b="1" kern="0" smtClea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C5B1CC-486D-47F1-BA5D-EE5EB59B34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kern="0" smtClea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3CA1E7-0D5D-4C3B-A032-67A0C96024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41AE1B-AB52-465D-B0EC-5EE579E63F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b="1" kern="0" smtClea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C238FB-6C01-40F9-B2F2-548E12ACC2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b="1" kern="0" smtClea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DDE157-BA68-4A56-B5A5-62C4C5065F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592A8A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b="1" kern="0" smtClea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/>
            </a:lvl1pPr>
          </a:lstStyle>
          <a:p>
            <a:pPr>
              <a:defRPr/>
            </a:pPr>
            <a:fld id="{74E9FC09-72D6-4106-AB3C-0B9FB96EE01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244995" y="5270917"/>
            <a:ext cx="2475143" cy="90615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 b="0" i="0">
          <a:solidFill>
            <a:srgbClr val="FFCC00"/>
          </a:solidFill>
          <a:latin typeface="Avenir Next Medium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b="0" i="0">
          <a:solidFill>
            <a:schemeClr val="tx1"/>
          </a:solidFill>
          <a:latin typeface="Avenir Next Regular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b="0" i="0">
          <a:solidFill>
            <a:schemeClr val="tx1"/>
          </a:solidFill>
          <a:latin typeface="Avenir Next Regular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b="0" i="0">
          <a:solidFill>
            <a:schemeClr val="tx1"/>
          </a:solidFill>
          <a:latin typeface="Avenir Next Regular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b="0" i="0">
          <a:solidFill>
            <a:schemeClr val="tx1"/>
          </a:solidFill>
          <a:latin typeface="Avenir Next Regular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b="0" i="0">
          <a:solidFill>
            <a:schemeClr val="tx1"/>
          </a:solidFill>
          <a:latin typeface="Avenir Next Regular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i.org/10.17226/13362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peergrade.io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image" Target="../media/image8.jpeg"/><Relationship Id="rId9" Type="http://schemas.openxmlformats.org/officeDocument/2006/relationships/image" Target="../media/image9.jpeg"/><Relationship Id="rId10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 rotWithShape="0">
          <a:gsLst>
            <a:gs pos="0">
              <a:srgbClr val="592A8A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09600"/>
            <a:ext cx="7772400" cy="1851025"/>
          </a:xfrm>
        </p:spPr>
        <p:txBody>
          <a:bodyPr/>
          <a:lstStyle/>
          <a:p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Graduate teaching assistant fidelity of implementation in introductory physics laboratories</a:t>
            </a:r>
            <a:endParaRPr lang="en-US" b="1" dirty="0" smtClean="0">
              <a:latin typeface="Museo Slab 700" charset="0"/>
              <a:ea typeface="Museo Slab 700" charset="0"/>
              <a:cs typeface="Museo Slab 700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" y="2667000"/>
            <a:ext cx="8305800" cy="1828800"/>
          </a:xfrm>
        </p:spPr>
        <p:txBody>
          <a:bodyPr/>
          <a:lstStyle/>
          <a:p>
            <a:r>
              <a:rPr lang="en-US" sz="1800" dirty="0" smtClean="0"/>
              <a:t>Annalisa Smith-Joyner and Joi Walker</a:t>
            </a:r>
          </a:p>
          <a:p>
            <a:r>
              <a:rPr lang="en-US" sz="1800" dirty="0" smtClean="0"/>
              <a:t> Department of Chemistry</a:t>
            </a:r>
          </a:p>
          <a:p>
            <a:r>
              <a:rPr lang="en-US" sz="1800" dirty="0">
                <a:latin typeface="Avenir Next" charset="0"/>
                <a:ea typeface="Avenir Next" charset="0"/>
                <a:cs typeface="Avenir Next" charset="0"/>
              </a:rPr>
              <a:t>Heather Hundley, Mark W. Sprague, Steven F. </a:t>
            </a:r>
            <a:r>
              <a:rPr lang="en-US" sz="1800" dirty="0" smtClean="0">
                <a:latin typeface="Avenir Next" charset="0"/>
                <a:ea typeface="Avenir Next" charset="0"/>
                <a:cs typeface="Avenir Next" charset="0"/>
              </a:rPr>
              <a:t>Wolf</a:t>
            </a:r>
          </a:p>
          <a:p>
            <a:r>
              <a:rPr lang="en-US" sz="1800" dirty="0" smtClean="0">
                <a:latin typeface="Avenir Next" charset="0"/>
                <a:ea typeface="Avenir Next" charset="0"/>
                <a:cs typeface="Avenir Next" charset="0"/>
              </a:rPr>
              <a:t>Department of Physics</a:t>
            </a:r>
          </a:p>
          <a:p>
            <a:r>
              <a:rPr lang="en-US" sz="1800" dirty="0" smtClean="0"/>
              <a:t>AAPT Meeting 2019 </a:t>
            </a:r>
          </a:p>
          <a:p>
            <a:r>
              <a:rPr lang="en-US" sz="1800" dirty="0" smtClean="0"/>
              <a:t>Provo, UT</a:t>
            </a:r>
          </a:p>
          <a:p>
            <a:endParaRPr lang="en-US" sz="2400" dirty="0"/>
          </a:p>
          <a:p>
            <a:pPr eaLnBrk="1" hangingPunct="1"/>
            <a:endParaRPr lang="en-US" sz="2400" dirty="0" smtClean="0"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7" y="6143802"/>
            <a:ext cx="2847975" cy="67875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634001"/>
            <a:ext cx="1371600" cy="13716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Practical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Next" charset="0"/>
                <a:ea typeface="Avenir Next" charset="0"/>
                <a:cs typeface="Avenir Next" charset="0"/>
              </a:rPr>
              <a:t>Determine relationship between hanging mass &amp; period </a:t>
            </a:r>
          </a:p>
          <a:p>
            <a:pPr lvl="1"/>
            <a:r>
              <a:rPr lang="en-US" dirty="0">
                <a:latin typeface="Avenir Next" charset="0"/>
                <a:ea typeface="Avenir Next" charset="0"/>
                <a:cs typeface="Avenir Next" charset="0"/>
              </a:rPr>
              <a:t>Design investigation</a:t>
            </a:r>
          </a:p>
          <a:p>
            <a:pPr lvl="1"/>
            <a:r>
              <a:rPr lang="en-US" dirty="0">
                <a:latin typeface="Avenir Next" charset="0"/>
                <a:ea typeface="Avenir Next" charset="0"/>
                <a:cs typeface="Avenir Next" charset="0"/>
              </a:rPr>
              <a:t>Collect &amp; analyze data</a:t>
            </a:r>
          </a:p>
          <a:p>
            <a:pPr lvl="1"/>
            <a:r>
              <a:rPr lang="en-US" dirty="0">
                <a:latin typeface="Avenir Next" charset="0"/>
                <a:ea typeface="Avenir Next" charset="0"/>
                <a:cs typeface="Avenir Next" charset="0"/>
              </a:rPr>
              <a:t>Make a claim</a:t>
            </a:r>
          </a:p>
          <a:p>
            <a:pPr lvl="1"/>
            <a:r>
              <a:rPr lang="en-US" dirty="0">
                <a:latin typeface="Avenir Next" charset="0"/>
                <a:ea typeface="Avenir Next" charset="0"/>
                <a:cs typeface="Avenir Next" charset="0"/>
              </a:rPr>
              <a:t>Write scientific </a:t>
            </a:r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argument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"/>
          <a:stretch/>
        </p:blipFill>
        <p:spPr>
          <a:xfrm>
            <a:off x="5600667" y="2209800"/>
            <a:ext cx="3086133" cy="2895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9201" y="2995880"/>
            <a:ext cx="5257800" cy="132343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Avenir Next" charset="0"/>
                <a:ea typeface="Avenir Next" charset="0"/>
                <a:cs typeface="Avenir Next" charset="0"/>
              </a:rPr>
              <a:t>Steven Wolf </a:t>
            </a:r>
            <a:r>
              <a:rPr lang="nb-NO" sz="4000" dirty="0" smtClean="0">
                <a:latin typeface="Avenir Next" charset="0"/>
                <a:ea typeface="Avenir Next" charset="0"/>
                <a:cs typeface="Avenir Next" charset="0"/>
              </a:rPr>
              <a:t>PST1D30</a:t>
            </a:r>
            <a:endParaRPr lang="en-US" sz="4000" dirty="0" smtClean="0">
              <a:latin typeface="Avenir Next" charset="0"/>
              <a:ea typeface="Avenir Next" charset="0"/>
              <a:cs typeface="Avenir Next" charset="0"/>
            </a:endParaRPr>
          </a:p>
          <a:p>
            <a:r>
              <a:rPr lang="en-US" sz="4000" dirty="0" smtClean="0">
                <a:latin typeface="Avenir Next" charset="0"/>
                <a:ea typeface="Avenir Next" charset="0"/>
                <a:cs typeface="Avenir Next" charset="0"/>
              </a:rPr>
              <a:t>Monday 8:30-9:15pm</a:t>
            </a:r>
            <a:endParaRPr lang="nb-NO" sz="4000" dirty="0">
              <a:latin typeface="Avenir Next" charset="0"/>
              <a:ea typeface="Avenir Next" charset="0"/>
              <a:cs typeface="Avenir Nex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9503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258603"/>
            <a:ext cx="7516368" cy="39593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Practical Results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-600000">
            <a:off x="3982924" y="2425461"/>
            <a:ext cx="2523877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3352800" y="3718403"/>
            <a:ext cx="914400" cy="4915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73.32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172200" y="3718403"/>
            <a:ext cx="914400" cy="4915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83.15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95400" y="5257800"/>
            <a:ext cx="3617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*Indicates a significant difference </a:t>
            </a:r>
          </a:p>
          <a:p>
            <a:r>
              <a:rPr lang="en-US" dirty="0" smtClean="0"/>
              <a:t>with a p-value &lt;0.05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657600" y="1764268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075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dirty="0" smtClean="0"/>
              <a:t>Based on findings from this study, GTA proficiency influences the facilitation techniques implemented; which in turn appears to be correlated with improved student performance on the end-of-course practical.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49900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533400"/>
            <a:ext cx="3523247" cy="518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4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[1] N. G. Holmes, J. Olsen, J. L. Thomas, and C. E.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Wieman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Value added or misattributed? A multi-institution study on the educational benefit of labs for reinforcing physics content, 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Physical Review Physics Educ. Res.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13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1 (2017), 010129-1.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[2] N. Reid and I. Shah,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The role of laboratory work in university chemistry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Chem. Educ. Res. and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Pract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.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8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2, 172 (2007).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[3] National Research Council,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Discipline-based education research: Understanding and improving learning in undergraduate science and engineering, 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Washington, DC: The National Academies Press, (2012), </a:t>
            </a:r>
            <a:r>
              <a:rPr lang="en-US" sz="1200" u="sng" dirty="0">
                <a:latin typeface="Avenir Next" charset="0"/>
                <a:ea typeface="Avenir Next" charset="0"/>
                <a:cs typeface="Avenir Next" charset="0"/>
                <a:hlinkClick r:id="rId2"/>
              </a:rPr>
              <a:t>doi:10.17226/13362</a:t>
            </a:r>
            <a:endParaRPr lang="en-US" sz="1200" dirty="0">
              <a:latin typeface="Avenir Next" charset="0"/>
              <a:ea typeface="Avenir Next" charset="0"/>
              <a:cs typeface="Avenir Next" charset="0"/>
            </a:endParaRPr>
          </a:p>
          <a:p>
            <a:pPr marL="0" indent="0">
              <a:buNone/>
            </a:pPr>
            <a:r>
              <a:rPr lang="en-US" sz="1200" u="sng" dirty="0">
                <a:latin typeface="Avenir Next" charset="0"/>
                <a:ea typeface="Avenir Next" charset="0"/>
                <a:cs typeface="Avenir Next" charset="0"/>
              </a:rPr>
              <a:t>[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4] T. M. Addy and M. R. Blanchard,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The Problem with Reform from the Bottom up: Instructional </a:t>
            </a:r>
            <a:r>
              <a:rPr lang="en-US" sz="1200" i="1" dirty="0" err="1">
                <a:latin typeface="Avenir Next" charset="0"/>
                <a:ea typeface="Avenir Next" charset="0"/>
                <a:cs typeface="Avenir Next" charset="0"/>
              </a:rPr>
              <a:t>practises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 and teacher beliefs of graduate teaching assistants following a reform-minded university teacher certificate </a:t>
            </a:r>
            <a:r>
              <a:rPr lang="en-US" sz="1200" i="1" dirty="0" err="1">
                <a:latin typeface="Avenir Next" charset="0"/>
                <a:ea typeface="Avenir Next" charset="0"/>
                <a:cs typeface="Avenir Next" charset="0"/>
              </a:rPr>
              <a:t>programme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. International Journal of Science Education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32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, 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8, 1045 (2010).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[5] K. Burke, B. Hand, J.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Poock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and T.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Greenbowe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Using the science writing heuristic: Training chemistry teaching assistants.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Journal of College Science Teaching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.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September, 31 (2005).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[6] D. Sawada, M.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Piburn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E. Judson, J. Turley, K. Falconer, R.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Benford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and I. Bloom,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Measuring reform practices in science and mathematics classrooms: The reformed teaching observation protocol,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School Science and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Mathematics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102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6, 245 (2002).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[7] N. L. States,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Next generation science standards: For states, by states 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(2013).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[8] S. W.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Rissing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and J. G. Cogan, CBE-Life Sciences Education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8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55 (2009).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[9] R. Driver, H.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Asoko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J. Leach, P. Scott, and E. Mortimer, Educational researcher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23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5 (1994).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[10] J. P. Walker, V. Sampson, and C. Zimmerman,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Argument-driven inquiry: An introduction to a new instructional model for use in undergraduate chemistry labs. 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J. of Chem. Ed.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88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,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10, 1048 (2011).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42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1"/>
            <a:ext cx="8229600" cy="3886200"/>
          </a:xfrm>
        </p:spPr>
        <p:txBody>
          <a:bodyPr/>
          <a:lstStyle/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[11] M. J. Ford,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Disciplinary authority and accountability in scientific practice and learning,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Science Education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92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,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3, 404 (2008).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[12] E.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Etkina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A.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Karelina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M.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Ruibal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-Villasenor, D.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Rosengrant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R. Jordan, and C.E.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Hmelo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-Silver,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Design and reflection help students develop scientific abilities: Learning in introductory physics laboratories.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Journal of the Learning Sciences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19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1, 54 (2010). 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[13] B. Thacker, K.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Eunsook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T. Kelvin, and S.M. Lea,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Comparing problem-solving performance of physics students in inquiry-based and traditional introductory physics courses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. American Journal of Physics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62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, 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7, 627 (1994). 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[14] J. P. Walker, V. Sampson, J. Grooms, C. Zimmerman, and B. Anderson,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Argument-driven inquiry in undergraduate chemistry labs: The impact of students’ conceptual understanding, argument skills, and attitudes toward science.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Journal of Science Teaching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41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,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4, 74 (2012).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[15] J. P. Walker, V. Sampson, S. Southerland, and P.J. </a:t>
            </a:r>
            <a:r>
              <a:rPr lang="en-US" sz="1200" dirty="0" err="1">
                <a:latin typeface="Avenir Next" charset="0"/>
                <a:ea typeface="Avenir Next" charset="0"/>
                <a:cs typeface="Avenir Next" charset="0"/>
              </a:rPr>
              <a:t>Enderle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Using Laboratory to engage all students in science practices.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Chem. Educ. Res. </a:t>
            </a:r>
            <a:r>
              <a:rPr lang="en-US" sz="1200" i="1" dirty="0" err="1">
                <a:latin typeface="Avenir Next" charset="0"/>
                <a:ea typeface="Avenir Next" charset="0"/>
                <a:cs typeface="Avenir Next" charset="0"/>
              </a:rPr>
              <a:t>Pract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.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17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, 1098 (2016), doi:10.1039/C6RP00093B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[16] J. P. Walker and V. Sampson 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Learning to argue and arguing to learn: Argument driven inquiry as a way to help undergraduate chemistry students learn how to construct arguments and engage in argumentation during a laboratory course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. Journal of Research in Science Teaching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1200" b="1" dirty="0">
                <a:latin typeface="Avenir Next" charset="0"/>
                <a:ea typeface="Avenir Next" charset="0"/>
                <a:cs typeface="Avenir Next" charset="0"/>
              </a:rPr>
              <a:t>50</a:t>
            </a:r>
            <a:r>
              <a:rPr lang="en-US" sz="1200" i="1" dirty="0">
                <a:latin typeface="Avenir Next" charset="0"/>
                <a:ea typeface="Avenir Next" charset="0"/>
                <a:cs typeface="Avenir Next" charset="0"/>
              </a:rPr>
              <a:t>,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 5, 561 (2013).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[17] </a:t>
            </a:r>
            <a:r>
              <a:rPr lang="en-US" sz="1200" u="sng" dirty="0">
                <a:latin typeface="Avenir Next" charset="0"/>
                <a:ea typeface="Avenir Next" charset="0"/>
                <a:cs typeface="Avenir Next" charset="0"/>
                <a:hlinkClick r:id="rId2"/>
              </a:rPr>
              <a:t>https://www.peergrade.io/</a:t>
            </a: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	Retrieved 7/3/2019</a:t>
            </a:r>
          </a:p>
          <a:p>
            <a:pPr marL="0" indent="0">
              <a:buNone/>
            </a:pPr>
            <a:r>
              <a:rPr lang="en-US" sz="1200" dirty="0">
                <a:latin typeface="Avenir Next" charset="0"/>
                <a:ea typeface="Avenir Next" charset="0"/>
                <a:cs typeface="Avenir Next" charset="0"/>
              </a:rPr>
              <a:t>[18] S. F. Wolf, M. W. Sprague, F. Li, A. Smith-Joyner, and J. P. Walker, Introductory physics laboratory practical exam development: Investigation design, explanation, and argument., submitted to PERC 2019</a:t>
            </a:r>
            <a:r>
              <a:rPr lang="en-US" sz="1200" dirty="0" smtClean="0">
                <a:latin typeface="Avenir Next" charset="0"/>
                <a:ea typeface="Avenir Next" charset="0"/>
                <a:cs typeface="Avenir Next" charset="0"/>
              </a:rPr>
              <a:t>.</a:t>
            </a:r>
            <a:endParaRPr lang="en-US" sz="1200" dirty="0">
              <a:latin typeface="Avenir Next" charset="0"/>
              <a:ea typeface="Avenir Next" charset="0"/>
              <a:cs typeface="Avenir Nex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79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5273" y="5190895"/>
            <a:ext cx="1105771" cy="110577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48400" y="6169823"/>
            <a:ext cx="221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Award No. </a:t>
            </a:r>
            <a:r>
              <a:rPr lang="en-US" dirty="0" smtClean="0"/>
              <a:t>1725655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0472" y="1417638"/>
            <a:ext cx="5523055" cy="425315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Laboratory Reform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08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9650"/>
            <a:ext cx="8229600" cy="1143000"/>
          </a:xfrm>
        </p:spPr>
        <p:txBody>
          <a:bodyPr/>
          <a:lstStyle/>
          <a:p>
            <a:r>
              <a:rPr lang="en-US" dirty="0" smtClean="0"/>
              <a:t>Argument-Driven Inquiry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73284781"/>
              </p:ext>
            </p:extLst>
          </p:nvPr>
        </p:nvGraphicFramePr>
        <p:xfrm>
          <a:off x="304800" y="990600"/>
          <a:ext cx="8534400" cy="33728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Arrow: Curved Up 2">
            <a:extLst>
              <a:ext uri="{FF2B5EF4-FFF2-40B4-BE49-F238E27FC236}">
                <a16:creationId xmlns="" xmlns:a16="http://schemas.microsoft.com/office/drawing/2014/main" id="{9B14F001-B215-4664-B5DC-6D39C15A134B}"/>
              </a:ext>
            </a:extLst>
          </p:cNvPr>
          <p:cNvSpPr/>
          <p:nvPr/>
        </p:nvSpPr>
        <p:spPr>
          <a:xfrm flipH="1">
            <a:off x="986345" y="3832701"/>
            <a:ext cx="7120565" cy="1239847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2" descr="ME1242_on_-ME1240_MAIN.jpg">
            <a:extLst>
              <a:ext uri="{FF2B5EF4-FFF2-40B4-BE49-F238E27FC236}">
                <a16:creationId xmlns="" xmlns:a16="http://schemas.microsoft.com/office/drawing/2014/main" id="{D3BFC4BE-B7F7-49D7-A14D-78A9C79100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5" t="8606" r="16103" b="10379"/>
          <a:stretch/>
        </p:blipFill>
        <p:spPr bwMode="auto">
          <a:xfrm>
            <a:off x="3810000" y="4462385"/>
            <a:ext cx="2110153" cy="228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16215" y="4462385"/>
            <a:ext cx="28236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venir Next" charset="0"/>
                <a:ea typeface="Avenir Next" charset="0"/>
                <a:cs typeface="Avenir Next" charset="0"/>
              </a:rPr>
              <a:t>Does the force that the fan exerts depend on the mass of the cart?</a:t>
            </a:r>
            <a:endParaRPr lang="en-US" sz="2400" dirty="0"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9" name="Picture 8"/>
          <p:cNvPicPr>
            <a:picLocks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46" r="14815" b="11111"/>
          <a:stretch/>
        </p:blipFill>
        <p:spPr>
          <a:xfrm>
            <a:off x="2460652" y="1600200"/>
            <a:ext cx="2057400" cy="1362456"/>
          </a:xfrm>
          <a:prstGeom prst="round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5" r="20000"/>
          <a:stretch/>
        </p:blipFill>
        <p:spPr>
          <a:xfrm rot="5400000">
            <a:off x="4957992" y="1290408"/>
            <a:ext cx="1373806" cy="199339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8334832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3200400"/>
          </a:xfrm>
        </p:spPr>
        <p:txBody>
          <a:bodyPr/>
          <a:lstStyle/>
          <a:p>
            <a:pPr marL="0" indent="0">
              <a:buNone/>
            </a:pPr>
            <a:r>
              <a:rPr lang="en-US" i="1" dirty="0">
                <a:latin typeface="Avenir Next" charset="0"/>
                <a:ea typeface="Avenir Next" charset="0"/>
                <a:cs typeface="Avenir Next" charset="0"/>
              </a:rPr>
              <a:t>How does graduate teaching </a:t>
            </a:r>
            <a:r>
              <a:rPr lang="en-US" i="1" dirty="0" smtClean="0">
                <a:latin typeface="Avenir Next" charset="0"/>
                <a:ea typeface="Avenir Next" charset="0"/>
                <a:cs typeface="Avenir Next" charset="0"/>
              </a:rPr>
              <a:t>assistant (GTA) </a:t>
            </a:r>
            <a:r>
              <a:rPr lang="en-US" i="1" dirty="0">
                <a:latin typeface="Avenir Next" charset="0"/>
                <a:ea typeface="Avenir Next" charset="0"/>
                <a:cs typeface="Avenir Next" charset="0"/>
              </a:rPr>
              <a:t>implementation of Argument-Driven Inquiry impact student performance on an end-of-course lab practical in introductory physics</a:t>
            </a:r>
            <a:r>
              <a:rPr lang="en-US" i="1" dirty="0" smtClean="0">
                <a:latin typeface="Avenir Next" charset="0"/>
                <a:ea typeface="Avenir Next" charset="0"/>
                <a:cs typeface="Avenir Next" charset="0"/>
              </a:rPr>
              <a:t>?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3276600" y="2885316"/>
            <a:ext cx="3886200" cy="533400"/>
          </a:xfrm>
          <a:prstGeom prst="roundRect">
            <a:avLst/>
          </a:prstGeom>
          <a:solidFill>
            <a:srgbClr val="9ED087">
              <a:alpha val="50000"/>
            </a:srgb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Next" charset="0"/>
              <a:ea typeface="Avenir Next" charset="0"/>
              <a:cs typeface="Avenir Next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900453"/>
              </p:ext>
            </p:extLst>
          </p:nvPr>
        </p:nvGraphicFramePr>
        <p:xfrm>
          <a:off x="228600" y="1417638"/>
          <a:ext cx="3543300" cy="3886200"/>
        </p:xfrm>
        <a:graphic>
          <a:graphicData uri="http://schemas.openxmlformats.org/drawingml/2006/table">
            <a:tbl>
              <a:tblPr/>
              <a:tblGrid>
                <a:gridCol w="35433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44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Science Practice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CEE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Asking Questions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Developing &amp; Using models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Conducting Investigations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Analyzing &amp; Interpreting Data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Using Mathematics &amp; Computational Thinking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Constructing Explanations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Engaging in Scientific Argument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Evaluating &amp; Critiquing Ideas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564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3733800"/>
          </a:xfrm>
        </p:spPr>
        <p:txBody>
          <a:bodyPr/>
          <a:lstStyle/>
          <a:p>
            <a:r>
              <a:rPr lang="en-US" sz="3000" dirty="0"/>
              <a:t>Primarily undergraduate university in </a:t>
            </a:r>
            <a:r>
              <a:rPr lang="en-US" sz="3000" dirty="0" smtClean="0"/>
              <a:t>southeastern United States</a:t>
            </a:r>
            <a:endParaRPr lang="en-US" sz="3000" dirty="0"/>
          </a:p>
          <a:p>
            <a:r>
              <a:rPr lang="en-US" sz="3000" dirty="0" smtClean="0"/>
              <a:t>Fall semester of 2018</a:t>
            </a:r>
          </a:p>
          <a:p>
            <a:r>
              <a:rPr lang="en-US" sz="3000" dirty="0" smtClean="0"/>
              <a:t>26 sections with 22 students</a:t>
            </a:r>
          </a:p>
          <a:p>
            <a:r>
              <a:rPr lang="en-US" sz="3000" dirty="0"/>
              <a:t>Graduate teaching assistants </a:t>
            </a:r>
            <a:r>
              <a:rPr lang="en-US" sz="3000" dirty="0" smtClean="0"/>
              <a:t>facilitate</a:t>
            </a:r>
          </a:p>
        </p:txBody>
      </p:sp>
    </p:spTree>
    <p:extLst>
      <p:ext uri="{BB962C8B-B14F-4D97-AF65-F5344CB8AC3E}">
        <p14:creationId xmlns:p14="http://schemas.microsoft.com/office/powerpoint/2010/main" val="358356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GTA Role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943879"/>
              </p:ext>
            </p:extLst>
          </p:nvPr>
        </p:nvGraphicFramePr>
        <p:xfrm>
          <a:off x="1282700" y="1295400"/>
          <a:ext cx="6578600" cy="3835400"/>
        </p:xfrm>
        <a:graphic>
          <a:graphicData uri="http://schemas.openxmlformats.org/drawingml/2006/table">
            <a:tbl>
              <a:tblPr/>
              <a:tblGrid>
                <a:gridCol w="1875520"/>
                <a:gridCol w="2351540"/>
                <a:gridCol w="2351540"/>
              </a:tblGrid>
              <a:tr h="36830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Stage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CEE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ADI Model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CEE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Traditional Model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CEEF"/>
                    </a:solidFill>
                  </a:tcPr>
                </a:tc>
              </a:tr>
              <a:tr h="647700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Task Identification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Discuss the guiding question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Lecture on how to perform the experiment that has known results to GTA and student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</a:tr>
              <a:tr h="647700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Collect &amp; Analyze Data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Facilitate student investigation design with guiding questions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Answer questions &amp; provide information to produce results with a high correlation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</a:tr>
              <a:tr h="431800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Argument Development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Suggest that there may be inconsistency with the data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Review the data and inform the student how to improve it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</a:tr>
              <a:tr h="431800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Argumentation Session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Shadow group discussions with minimum feedback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Not applicable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</a:tr>
              <a:tr h="863600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Lab Report Development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Stress that while this is a draft, the students  should provide a complete draft to benefit from the peer review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Grades the first attempt of evidence and justification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3"/>
                    </a:solidFill>
                  </a:tcPr>
                </a:tc>
              </a:tr>
              <a:tr h="444500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Report Revision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Use a standard rubric to score the edited lab report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Regular" charset="0"/>
                        </a:rPr>
                        <a:t>Not applicable</a:t>
                      </a:r>
                    </a:p>
                  </a:txBody>
                  <a:tcPr marL="12700" marR="12700" marT="1270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1107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 Protocol</a:t>
            </a:r>
            <a:endParaRPr lang="en-US" dirty="0"/>
          </a:p>
        </p:txBody>
      </p:sp>
      <p:graphicFrame>
        <p:nvGraphicFramePr>
          <p:cNvPr id="19" name="Content Placeholder 1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883144"/>
              </p:ext>
            </p:extLst>
          </p:nvPr>
        </p:nvGraphicFramePr>
        <p:xfrm>
          <a:off x="914400" y="1417638"/>
          <a:ext cx="7315200" cy="36992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75733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4506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08267"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Developing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 a Proposal</a:t>
                      </a:r>
                      <a:endParaRPr lang="en-US" sz="1400" dirty="0">
                        <a:solidFill>
                          <a:schemeClr val="tx1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0826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SC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Instructor asks guiding questions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08267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Instructor checks on whole class progress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08267"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Instructor explicitly</a:t>
                      </a:r>
                      <a:r>
                        <a:rPr lang="en-US" sz="1400" baseline="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 answers all questions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0826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IC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Instructor outlines the procedure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08267"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latin typeface="Avenir Next" charset="0"/>
                          <a:ea typeface="Avenir Next" charset="0"/>
                          <a:cs typeface="Avenir Next" charset="0"/>
                        </a:rPr>
                        <a:t>Collection of Data</a:t>
                      </a:r>
                      <a:endParaRPr lang="en-US" sz="1400" b="1" dirty="0"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0826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SC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Instructor checks on whole class progress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08267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Instructor checks on group progress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08267"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Instructor gives some aid and offers suggestions in data collection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08267"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Instructor interjects and directs data collection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08267"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Instructor demonstrates how to collect data specifically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0826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IC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Instructor helps assess validity</a:t>
                      </a:r>
                      <a:r>
                        <a:rPr lang="en-US" sz="1400" baseline="0" dirty="0" smtClean="0">
                          <a:solidFill>
                            <a:schemeClr val="accent3"/>
                          </a:solidFill>
                          <a:latin typeface="Avenir Next" charset="0"/>
                          <a:ea typeface="Avenir Next" charset="0"/>
                          <a:cs typeface="Avenir Next" charset="0"/>
                        </a:rPr>
                        <a:t> of data</a:t>
                      </a:r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accent3"/>
                        </a:solidFill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20" name="Down Arrow 19"/>
          <p:cNvSpPr/>
          <p:nvPr/>
        </p:nvSpPr>
        <p:spPr>
          <a:xfrm>
            <a:off x="1066800" y="1981200"/>
            <a:ext cx="484632" cy="685800"/>
          </a:xfrm>
          <a:prstGeom prst="downArrow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own Arrow 20"/>
          <p:cNvSpPr/>
          <p:nvPr/>
        </p:nvSpPr>
        <p:spPr>
          <a:xfrm>
            <a:off x="1066800" y="3505200"/>
            <a:ext cx="484632" cy="1295400"/>
          </a:xfrm>
          <a:prstGeom prst="downArrow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9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175" y="9939"/>
            <a:ext cx="8229600" cy="1143000"/>
          </a:xfrm>
        </p:spPr>
        <p:txBody>
          <a:bodyPr/>
          <a:lstStyle/>
          <a:p>
            <a:r>
              <a:rPr lang="en-US" dirty="0" smtClean="0"/>
              <a:t>GTA Comparison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50409" y="4233695"/>
            <a:ext cx="3429000" cy="1323439"/>
          </a:xfrm>
          <a:prstGeom prst="rect">
            <a:avLst/>
          </a:prstGeom>
          <a:solidFill>
            <a:srgbClr val="E38A85"/>
          </a:solidFill>
        </p:spPr>
        <p:txBody>
          <a:bodyPr wrap="squar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latin typeface="Avenir Next" charset="0"/>
                <a:ea typeface="Avenir Next" charset="0"/>
                <a:cs typeface="Avenir Next" charset="0"/>
              </a:rPr>
              <a:t>GTA told students to document what fan setting and how many weights they used.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89751" y="4227257"/>
            <a:ext cx="3433763" cy="1323439"/>
          </a:xfrm>
          <a:prstGeom prst="rect">
            <a:avLst/>
          </a:prstGeom>
          <a:solidFill>
            <a:srgbClr val="9ED087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venir Next" charset="0"/>
                <a:ea typeface="Avenir Next" charset="0"/>
                <a:cs typeface="Avenir Next" charset="0"/>
              </a:rPr>
              <a:t>GTA asked students what they were measuring when an issue was spotted with the proposal.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7699" y="4247815"/>
            <a:ext cx="3429001" cy="1631216"/>
          </a:xfrm>
          <a:prstGeom prst="rect">
            <a:avLst/>
          </a:prstGeom>
          <a:solidFill>
            <a:srgbClr val="E38A85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venir Next" charset="0"/>
                <a:ea typeface="Avenir Next" charset="0"/>
                <a:cs typeface="Avenir Next" charset="0"/>
              </a:rPr>
              <a:t>GTA was disengaged, unavailable to the students, and was working on homework for another class</a:t>
            </a:r>
            <a:r>
              <a:rPr lang="en-US" sz="2000" dirty="0" smtClean="0">
                <a:latin typeface="Avenir Next" charset="0"/>
                <a:ea typeface="Avenir Next" charset="0"/>
                <a:cs typeface="Avenir Next" charset="0"/>
              </a:rPr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989751" y="4227256"/>
            <a:ext cx="3433763" cy="1631216"/>
          </a:xfrm>
          <a:prstGeom prst="rect">
            <a:avLst/>
          </a:prstGeom>
          <a:solidFill>
            <a:srgbClr val="9ED087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venir Next" charset="0"/>
                <a:ea typeface="Avenir Next" charset="0"/>
                <a:cs typeface="Avenir Next" charset="0"/>
              </a:rPr>
              <a:t>GTA was observing the groups from the front of the room and was available if the students needed assistance</a:t>
            </a:r>
            <a:r>
              <a:rPr lang="en-US" sz="2000" dirty="0" smtClean="0">
                <a:latin typeface="Avenir Next" charset="0"/>
                <a:ea typeface="Avenir Next" charset="0"/>
                <a:cs typeface="Avenir Next" charset="0"/>
              </a:rPr>
              <a:t>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5042" y="4202366"/>
            <a:ext cx="3429001" cy="2246769"/>
          </a:xfrm>
          <a:prstGeom prst="rect">
            <a:avLst/>
          </a:prstGeom>
          <a:solidFill>
            <a:srgbClr val="E38A85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venir Next" charset="0"/>
                <a:ea typeface="Avenir Next" charset="0"/>
                <a:cs typeface="Avenir Next" charset="0"/>
              </a:rPr>
              <a:t>GTA questioned a presenter about velocity, mass, trials, and error. The travelers listened to the GTA talk, but did not ask any questions until the GTA had gone to another group.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01815" y="4227255"/>
            <a:ext cx="3456385" cy="2554545"/>
          </a:xfrm>
          <a:prstGeom prst="rect">
            <a:avLst/>
          </a:prstGeom>
          <a:solidFill>
            <a:srgbClr val="9ED087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venir Next" charset="0"/>
                <a:ea typeface="Avenir Next" charset="0"/>
                <a:cs typeface="Avenir Next" charset="0"/>
              </a:rPr>
              <a:t>GTA </a:t>
            </a:r>
            <a:r>
              <a:rPr lang="en-US" sz="2000" dirty="0">
                <a:latin typeface="Avenir Next" charset="0"/>
                <a:ea typeface="Avenir Next" charset="0"/>
                <a:cs typeface="Avenir Next" charset="0"/>
              </a:rPr>
              <a:t>handed a 1 kg weight </a:t>
            </a:r>
            <a:r>
              <a:rPr lang="en-US" sz="2000" dirty="0" smtClean="0">
                <a:latin typeface="Avenir Next" charset="0"/>
                <a:ea typeface="Avenir Next" charset="0"/>
                <a:cs typeface="Avenir Next" charset="0"/>
              </a:rPr>
              <a:t>to a student that stated </a:t>
            </a:r>
            <a:r>
              <a:rPr lang="en-US" sz="2000" dirty="0">
                <a:latin typeface="Avenir Next" charset="0"/>
                <a:ea typeface="Avenir Next" charset="0"/>
                <a:cs typeface="Avenir Next" charset="0"/>
              </a:rPr>
              <a:t>the force was ~75 N. The GTA explained that the weight was ~10 N with gravity and then asked the presenter &amp; travelers what units were in a N</a:t>
            </a:r>
            <a:r>
              <a:rPr lang="en-US" sz="2000" dirty="0" smtClean="0">
                <a:latin typeface="Avenir Next" charset="0"/>
                <a:ea typeface="Avenir Next" charset="0"/>
                <a:cs typeface="Avenir Next" charset="0"/>
              </a:rPr>
              <a:t>.</a:t>
            </a:r>
          </a:p>
        </p:txBody>
      </p:sp>
      <p:graphicFrame>
        <p:nvGraphicFramePr>
          <p:cNvPr id="19" name="Char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6499699"/>
              </p:ext>
            </p:extLst>
          </p:nvPr>
        </p:nvGraphicFramePr>
        <p:xfrm>
          <a:off x="4724400" y="936481"/>
          <a:ext cx="41148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3467611"/>
              </p:ext>
            </p:extLst>
          </p:nvPr>
        </p:nvGraphicFramePr>
        <p:xfrm>
          <a:off x="322142" y="936481"/>
          <a:ext cx="41148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Frame 2"/>
          <p:cNvSpPr/>
          <p:nvPr/>
        </p:nvSpPr>
        <p:spPr>
          <a:xfrm>
            <a:off x="1066800" y="1504970"/>
            <a:ext cx="3200400" cy="228600"/>
          </a:xfrm>
          <a:prstGeom prst="frame">
            <a:avLst/>
          </a:prstGeom>
          <a:solidFill>
            <a:srgbClr val="E38A85"/>
          </a:solidFill>
          <a:ln>
            <a:solidFill>
              <a:srgbClr val="E38A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rame 3"/>
          <p:cNvSpPr/>
          <p:nvPr/>
        </p:nvSpPr>
        <p:spPr>
          <a:xfrm>
            <a:off x="5486400" y="1524000"/>
            <a:ext cx="2514600" cy="228600"/>
          </a:xfrm>
          <a:prstGeom prst="frame">
            <a:avLst/>
          </a:prstGeom>
          <a:solidFill>
            <a:srgbClr val="9ED087"/>
          </a:solidFill>
          <a:ln>
            <a:solidFill>
              <a:srgbClr val="9ED0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762000" y="1863534"/>
            <a:ext cx="2819400" cy="230067"/>
          </a:xfrm>
          <a:prstGeom prst="frame">
            <a:avLst/>
          </a:prstGeom>
          <a:solidFill>
            <a:srgbClr val="E38A85"/>
          </a:solidFill>
          <a:ln>
            <a:solidFill>
              <a:srgbClr val="E38A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/>
          <p:cNvSpPr/>
          <p:nvPr/>
        </p:nvSpPr>
        <p:spPr>
          <a:xfrm>
            <a:off x="5181600" y="1863534"/>
            <a:ext cx="2209800" cy="215947"/>
          </a:xfrm>
          <a:prstGeom prst="frame">
            <a:avLst/>
          </a:prstGeom>
          <a:solidFill>
            <a:srgbClr val="9ED087"/>
          </a:solidFill>
          <a:ln>
            <a:solidFill>
              <a:srgbClr val="9ED0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/>
          <p:cNvSpPr/>
          <p:nvPr/>
        </p:nvSpPr>
        <p:spPr>
          <a:xfrm>
            <a:off x="381000" y="2905843"/>
            <a:ext cx="3581400" cy="228600"/>
          </a:xfrm>
          <a:prstGeom prst="frame">
            <a:avLst/>
          </a:prstGeom>
          <a:solidFill>
            <a:srgbClr val="E38A85"/>
          </a:solidFill>
          <a:ln>
            <a:solidFill>
              <a:srgbClr val="E38A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Frame 19"/>
          <p:cNvSpPr/>
          <p:nvPr/>
        </p:nvSpPr>
        <p:spPr>
          <a:xfrm>
            <a:off x="4800600" y="2905843"/>
            <a:ext cx="3581400" cy="228600"/>
          </a:xfrm>
          <a:prstGeom prst="frame">
            <a:avLst/>
          </a:prstGeom>
          <a:solidFill>
            <a:srgbClr val="9ED087"/>
          </a:solidFill>
          <a:ln>
            <a:solidFill>
              <a:srgbClr val="9ED0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96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3" grpId="0" animBg="1"/>
      <p:bldP spid="3" grpId="1" animBg="1"/>
      <p:bldP spid="4" grpId="0" animBg="1"/>
      <p:bldP spid="4" grpId="1" animBg="1"/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Scoring Validity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Standard rubric</a:t>
            </a:r>
          </a:p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All scores were validated by research team</a:t>
            </a:r>
          </a:p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Established inter-rater reliability</a:t>
            </a:r>
          </a:p>
          <a:p>
            <a:pPr lvl="1"/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Equivalent medians</a:t>
            </a:r>
          </a:p>
          <a:p>
            <a:pPr lvl="1"/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 Significant correlation coefficient (greater or equal to 0.871, </a:t>
            </a:r>
            <a:r>
              <a:rPr lang="en-US" i="1" dirty="0" smtClean="0">
                <a:latin typeface="Avenir Next" charset="0"/>
                <a:ea typeface="Avenir Next" charset="0"/>
                <a:cs typeface="Avenir Next" charset="0"/>
              </a:rPr>
              <a:t>p</a:t>
            </a:r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 &lt; 0.05)</a:t>
            </a:r>
          </a:p>
        </p:txBody>
      </p:sp>
    </p:spTree>
    <p:extLst>
      <p:ext uri="{BB962C8B-B14F-4D97-AF65-F5344CB8AC3E}">
        <p14:creationId xmlns:p14="http://schemas.microsoft.com/office/powerpoint/2010/main" val="2103263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CU Purple1">
  <a:themeElements>
    <a:clrScheme name="ECU Purple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CU Purple1">
      <a:majorFont>
        <a:latin typeface="Gotham-Bold"/>
        <a:ea typeface=""/>
        <a:cs typeface=""/>
      </a:majorFont>
      <a:minorFont>
        <a:latin typeface="Gotham-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CU Purple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U Purple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U Purple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U Purple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U Purple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U Purple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1" id="{95BBFC42-3E93-B443-9D69-C564CC5C49FB}" vid="{B4755E3D-9C84-D74E-B8CE-B77C6588C6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15066</TotalTime>
  <Words>1529</Words>
  <Application>Microsoft Macintosh PowerPoint</Application>
  <PresentationFormat>On-screen Show (4:3)</PresentationFormat>
  <Paragraphs>151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Avenir Next</vt:lpstr>
      <vt:lpstr>Avenir Next Medium</vt:lpstr>
      <vt:lpstr>Avenir Next Regular</vt:lpstr>
      <vt:lpstr>Calibri</vt:lpstr>
      <vt:lpstr>Gotham-Bold</vt:lpstr>
      <vt:lpstr>Gotham-Book</vt:lpstr>
      <vt:lpstr>Museo Slab 700</vt:lpstr>
      <vt:lpstr>Times New Roman</vt:lpstr>
      <vt:lpstr>Arial</vt:lpstr>
      <vt:lpstr>ECU Purple1</vt:lpstr>
      <vt:lpstr>Graduate teaching assistant fidelity of implementation in introductory physics laboratories</vt:lpstr>
      <vt:lpstr>Laboratory Reform</vt:lpstr>
      <vt:lpstr>Argument-Driven Inquiry</vt:lpstr>
      <vt:lpstr>Research Question</vt:lpstr>
      <vt:lpstr>Context</vt:lpstr>
      <vt:lpstr>GTA Role</vt:lpstr>
      <vt:lpstr>Observation Protocol</vt:lpstr>
      <vt:lpstr>GTA Comparison</vt:lpstr>
      <vt:lpstr>Scoring Validity</vt:lpstr>
      <vt:lpstr>Lab Practical</vt:lpstr>
      <vt:lpstr>Lab Practical Results</vt:lpstr>
      <vt:lpstr>Implications</vt:lpstr>
      <vt:lpstr>PowerPoint Presentation</vt:lpstr>
      <vt:lpstr>References</vt:lpstr>
      <vt:lpstr>References (Cont)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Webb, Brandon</dc:creator>
  <cp:lastModifiedBy>Smith-Joyner, Annalisa Marie</cp:lastModifiedBy>
  <cp:revision>97</cp:revision>
  <dcterms:created xsi:type="dcterms:W3CDTF">2017-09-21T17:48:24Z</dcterms:created>
  <dcterms:modified xsi:type="dcterms:W3CDTF">2019-07-16T21:23:08Z</dcterms:modified>
</cp:coreProperties>
</file>

<file path=docProps/thumbnail.jpeg>
</file>